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4" r:id="rId17"/>
    <p:sldId id="275" r:id="rId18"/>
    <p:sldId id="271" r:id="rId19"/>
    <p:sldId id="272" r:id="rId20"/>
    <p:sldId id="273" r:id="rId21"/>
    <p:sldId id="279" r:id="rId22"/>
    <p:sldId id="276" r:id="rId23"/>
    <p:sldId id="277" r:id="rId24"/>
    <p:sldId id="278"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2390" autoAdjust="0"/>
    <p:restoredTop sz="97493" autoAdjust="0"/>
  </p:normalViewPr>
  <p:slideViewPr>
    <p:cSldViewPr>
      <p:cViewPr varScale="1">
        <p:scale>
          <a:sx n="68" d="100"/>
          <a:sy n="68" d="100"/>
        </p:scale>
        <p:origin x="1824" y="72"/>
      </p:cViewPr>
      <p:guideLst>
        <p:guide orient="horz" pos="2160"/>
        <p:guide pos="2880"/>
      </p:guideLst>
    </p:cSldViewPr>
  </p:slid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C2C32-CCB4-4BFF-941A-8469E84116BF}" type="datetimeFigureOut">
              <a:rPr lang="en-US" smtClean="0"/>
              <a:pPr/>
              <a:t>4/27/2021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ECED7E-8EAB-436D-9160-1903AE3EFD5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ECED7E-8EAB-436D-9160-1903AE3EFD5D}"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18EE311-CAFE-450F-B5C4-522CFC13FB19}"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8EE311-CAFE-450F-B5C4-522CFC13FB19}"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8EE311-CAFE-450F-B5C4-522CFC13FB19}"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8EE311-CAFE-450F-B5C4-522CFC13FB19}"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8EE311-CAFE-450F-B5C4-522CFC13FB19}" type="datetimeFigureOut">
              <a:rPr lang="en-US" smtClean="0"/>
              <a:pPr/>
              <a:t>4/27/2021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8EE311-CAFE-450F-B5C4-522CFC13FB19}" type="datetimeFigureOut">
              <a:rPr lang="en-US" smtClean="0"/>
              <a:pPr/>
              <a:t>4/27/2021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8EE311-CAFE-450F-B5C4-522CFC13FB19}" type="datetimeFigureOut">
              <a:rPr lang="en-US" smtClean="0"/>
              <a:pPr/>
              <a:t>4/27/2021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8EE311-CAFE-450F-B5C4-522CFC13FB19}"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8EE311-CAFE-450F-B5C4-522CFC13FB19}"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8EE311-CAFE-450F-B5C4-522CFC13FB19}"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8EE311-CAFE-450F-B5C4-522CFC13FB19}"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D6FFF-C1EE-42F7-8622-B70ADBE53F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EE311-CAFE-450F-B5C4-522CFC13FB19}" type="datetimeFigureOut">
              <a:rPr lang="en-US" smtClean="0"/>
              <a:pPr/>
              <a:t>4/27/2021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D6FFF-C1EE-42F7-8622-B70ADBE53F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lstStyle/>
          <a:p>
            <a:r>
              <a:rPr lang="en-US" dirty="0"/>
              <a:t>A Better Divorce Course</a:t>
            </a:r>
          </a:p>
        </p:txBody>
      </p:sp>
      <p:sp>
        <p:nvSpPr>
          <p:cNvPr id="3" name="Subtitle 2"/>
          <p:cNvSpPr>
            <a:spLocks noGrp="1"/>
          </p:cNvSpPr>
          <p:nvPr>
            <p:ph type="subTitle" idx="1"/>
          </p:nvPr>
        </p:nvSpPr>
        <p:spPr>
          <a:xfrm>
            <a:off x="990600" y="4648200"/>
            <a:ext cx="7162800" cy="1752600"/>
          </a:xfrm>
        </p:spPr>
        <p:txBody>
          <a:bodyPr>
            <a:normAutofit/>
          </a:bodyPr>
          <a:lstStyle/>
          <a:p>
            <a:r>
              <a:rPr lang="en-US" dirty="0"/>
              <a:t>A Florida Department of Children &amp; Families Approved Parenting Class for parents seeking a dissolution of marriage</a:t>
            </a:r>
          </a:p>
        </p:txBody>
      </p:sp>
      <p:pic>
        <p:nvPicPr>
          <p:cNvPr id="1027" name="Picture 3" descr="C:\Documents and Settings\maurice martinez\Local Settings\Temporary Internet Files\Content.IE5\FQ4NOP0B\MP900430910[1].jpg"/>
          <p:cNvPicPr>
            <a:picLocks noChangeAspect="1" noChangeArrowheads="1"/>
          </p:cNvPicPr>
          <p:nvPr/>
        </p:nvPicPr>
        <p:blipFill>
          <a:blip r:embed="rId2" cstate="print"/>
          <a:srcRect/>
          <a:stretch>
            <a:fillRect/>
          </a:stretch>
        </p:blipFill>
        <p:spPr bwMode="auto">
          <a:xfrm>
            <a:off x="2133599" y="1828800"/>
            <a:ext cx="1804615" cy="2705602"/>
          </a:xfrm>
          <a:prstGeom prst="rect">
            <a:avLst/>
          </a:prstGeom>
          <a:noFill/>
        </p:spPr>
      </p:pic>
      <p:pic>
        <p:nvPicPr>
          <p:cNvPr id="1030" name="Picture 6" descr="C:\Documents and Settings\maurice martinez\Local Settings\Temporary Internet Files\Content.IE5\FQ4NOP0B\MP900446472[1].jpg"/>
          <p:cNvPicPr>
            <a:picLocks noChangeAspect="1" noChangeArrowheads="1"/>
          </p:cNvPicPr>
          <p:nvPr/>
        </p:nvPicPr>
        <p:blipFill>
          <a:blip r:embed="rId3" cstate="print"/>
          <a:srcRect/>
          <a:stretch>
            <a:fillRect/>
          </a:stretch>
        </p:blipFill>
        <p:spPr bwMode="auto">
          <a:xfrm>
            <a:off x="5867400" y="1828800"/>
            <a:ext cx="1828800" cy="2743200"/>
          </a:xfrm>
          <a:prstGeom prst="rect">
            <a:avLst/>
          </a:prstGeom>
          <a:noFill/>
        </p:spPr>
      </p:pic>
      <p:pic>
        <p:nvPicPr>
          <p:cNvPr id="1033" name="Picture 9" descr="C:\Documents and Settings\maurice martinez\Local Settings\Temporary Internet Files\Content.IE5\OPM2C54H\MP900448490[1].jpg"/>
          <p:cNvPicPr>
            <a:picLocks noChangeAspect="1" noChangeArrowheads="1"/>
          </p:cNvPicPr>
          <p:nvPr/>
        </p:nvPicPr>
        <p:blipFill>
          <a:blip r:embed="rId4" cstate="print"/>
          <a:srcRect/>
          <a:stretch>
            <a:fillRect/>
          </a:stretch>
        </p:blipFill>
        <p:spPr bwMode="auto">
          <a:xfrm>
            <a:off x="3962400" y="1828800"/>
            <a:ext cx="1828800" cy="27432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Includes</a:t>
            </a:r>
          </a:p>
        </p:txBody>
      </p:sp>
      <p:sp>
        <p:nvSpPr>
          <p:cNvPr id="3" name="Content Placeholder 2"/>
          <p:cNvSpPr>
            <a:spLocks noGrp="1"/>
          </p:cNvSpPr>
          <p:nvPr>
            <p:ph idx="1"/>
          </p:nvPr>
        </p:nvSpPr>
        <p:spPr/>
        <p:txBody>
          <a:bodyPr>
            <a:normAutofit/>
          </a:bodyPr>
          <a:lstStyle/>
          <a:p>
            <a:endParaRPr lang="en-US" dirty="0"/>
          </a:p>
          <a:p>
            <a:r>
              <a:rPr lang="en-US" dirty="0"/>
              <a:t>The course promotes positive discipline. </a:t>
            </a:r>
          </a:p>
          <a:p>
            <a:r>
              <a:rPr lang="en-US" dirty="0"/>
              <a:t>How children feel about divorce.</a:t>
            </a:r>
          </a:p>
          <a:p>
            <a:r>
              <a:rPr lang="en-US" dirty="0"/>
              <a:t>The stages of loss and grief are presented in this guide.</a:t>
            </a:r>
          </a:p>
          <a:p>
            <a:r>
              <a:rPr lang="en-US" dirty="0"/>
              <a:t>The course addresses legal issues such as mediation and child support.</a:t>
            </a: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Course is NOT </a:t>
            </a:r>
          </a:p>
        </p:txBody>
      </p:sp>
      <p:sp>
        <p:nvSpPr>
          <p:cNvPr id="3" name="Content Placeholder 2"/>
          <p:cNvSpPr>
            <a:spLocks noGrp="1"/>
          </p:cNvSpPr>
          <p:nvPr>
            <p:ph idx="1"/>
          </p:nvPr>
        </p:nvSpPr>
        <p:spPr>
          <a:xfrm>
            <a:off x="457200" y="1524000"/>
            <a:ext cx="8229600" cy="4602163"/>
          </a:xfrm>
        </p:spPr>
        <p:txBody>
          <a:bodyPr>
            <a:normAutofit fontScale="85000" lnSpcReduction="20000"/>
          </a:bodyPr>
          <a:lstStyle/>
          <a:p>
            <a:r>
              <a:rPr lang="en-US" dirty="0">
                <a:solidFill>
                  <a:srgbClr val="FF0000"/>
                </a:solidFill>
              </a:rPr>
              <a:t>It is important to note, that this course is not designed for counseling purposes.</a:t>
            </a:r>
          </a:p>
          <a:p>
            <a:r>
              <a:rPr lang="en-US" dirty="0">
                <a:solidFill>
                  <a:srgbClr val="FF0000"/>
                </a:solidFill>
              </a:rPr>
              <a:t>Also, this course does not provide legal information.</a:t>
            </a:r>
          </a:p>
          <a:p>
            <a:r>
              <a:rPr lang="en-US" dirty="0"/>
              <a:t>Disclaimer  </a:t>
            </a:r>
          </a:p>
          <a:p>
            <a:pPr>
              <a:buNone/>
            </a:pPr>
            <a:r>
              <a:rPr lang="en-US" i="1"/>
              <a:t>    “</a:t>
            </a:r>
            <a:r>
              <a:rPr lang="en-US" i="1" dirty="0"/>
              <a:t>The components of the parenting course are intended for educational purposes only. The presentation of this material is not intended to constitute mental health therapy, give information on specific mental health disorders nor medications to treat mental health disorders. Participants are encouraged to discuss specific mental health questions with a licensed mental health therapist of their choice.” </a:t>
            </a:r>
            <a:endParaRPr lang="en-US" dirty="0"/>
          </a:p>
          <a:p>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r>
              <a:rPr lang="en-US" b="1" dirty="0"/>
              <a:t>Children’s Rights In A Divorce</a:t>
            </a:r>
            <a:r>
              <a:rPr lang="en-US" dirty="0"/>
              <a:t> </a:t>
            </a:r>
            <a:br>
              <a:rPr lang="en-US" dirty="0"/>
            </a:br>
            <a:endParaRPr lang="en-US" dirty="0"/>
          </a:p>
        </p:txBody>
      </p:sp>
      <p:sp>
        <p:nvSpPr>
          <p:cNvPr id="3" name="Content Placeholder 2"/>
          <p:cNvSpPr>
            <a:spLocks noGrp="1"/>
          </p:cNvSpPr>
          <p:nvPr>
            <p:ph idx="1"/>
          </p:nvPr>
        </p:nvSpPr>
        <p:spPr>
          <a:xfrm>
            <a:off x="457200" y="990600"/>
            <a:ext cx="8229600" cy="5562600"/>
          </a:xfrm>
        </p:spPr>
        <p:txBody>
          <a:bodyPr>
            <a:normAutofit fontScale="92500" lnSpcReduction="20000"/>
          </a:bodyPr>
          <a:lstStyle/>
          <a:p>
            <a:pPr>
              <a:buNone/>
            </a:pPr>
            <a:r>
              <a:rPr lang="en-US" dirty="0"/>
              <a:t> </a:t>
            </a:r>
          </a:p>
          <a:p>
            <a:r>
              <a:rPr lang="en-US" dirty="0"/>
              <a:t>Children have the right to be treated as individuals</a:t>
            </a:r>
          </a:p>
          <a:p>
            <a:r>
              <a:rPr lang="en-US" dirty="0"/>
              <a:t>Children have the right to not be a pawn or possession. </a:t>
            </a:r>
          </a:p>
          <a:p>
            <a:r>
              <a:rPr lang="en-US" dirty="0"/>
              <a:t> Children have the right to love their parents. </a:t>
            </a:r>
          </a:p>
          <a:p>
            <a:r>
              <a:rPr lang="en-US" dirty="0"/>
              <a:t> Children have the right not to be charged with making adult decisions</a:t>
            </a:r>
          </a:p>
          <a:p>
            <a:r>
              <a:rPr lang="en-US" dirty="0"/>
              <a:t>Children have the right to be emotionally supported during the divorce </a:t>
            </a:r>
          </a:p>
          <a:p>
            <a:r>
              <a:rPr lang="en-US" dirty="0"/>
              <a:t>Children have the right to be financially supported by both parents</a:t>
            </a:r>
          </a:p>
          <a:p>
            <a:endParaRPr lang="en-US" dirty="0"/>
          </a:p>
          <a:p>
            <a:endParaRPr lang="en-US" dirty="0"/>
          </a:p>
          <a:p>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960438"/>
          </a:xfrm>
        </p:spPr>
        <p:txBody>
          <a:bodyPr>
            <a:normAutofit fontScale="90000"/>
          </a:bodyPr>
          <a:lstStyle/>
          <a:p>
            <a:r>
              <a:rPr lang="en-US" b="1" dirty="0"/>
              <a:t>The Stages of Loss and Grief</a:t>
            </a:r>
            <a:br>
              <a:rPr lang="en-US" dirty="0"/>
            </a:br>
            <a:endParaRPr lang="en-US" dirty="0"/>
          </a:p>
        </p:txBody>
      </p:sp>
      <p:sp>
        <p:nvSpPr>
          <p:cNvPr id="3" name="Content Placeholder 2"/>
          <p:cNvSpPr>
            <a:spLocks noGrp="1"/>
          </p:cNvSpPr>
          <p:nvPr>
            <p:ph idx="1"/>
          </p:nvPr>
        </p:nvSpPr>
        <p:spPr>
          <a:xfrm>
            <a:off x="457200" y="2286000"/>
            <a:ext cx="8229600" cy="3840163"/>
          </a:xfrm>
        </p:spPr>
        <p:txBody>
          <a:bodyPr/>
          <a:lstStyle/>
          <a:p>
            <a:r>
              <a:rPr lang="en-US" dirty="0"/>
              <a:t>Stage 1-Denial</a:t>
            </a:r>
          </a:p>
          <a:p>
            <a:r>
              <a:rPr lang="en-US" dirty="0"/>
              <a:t>Stage 2-Anger</a:t>
            </a:r>
          </a:p>
          <a:p>
            <a:r>
              <a:rPr lang="en-US" dirty="0"/>
              <a:t>Stage 3-Bargaining</a:t>
            </a:r>
          </a:p>
          <a:p>
            <a:r>
              <a:rPr lang="en-US" dirty="0"/>
              <a:t>Stage 4-Depression</a:t>
            </a:r>
          </a:p>
          <a:p>
            <a:r>
              <a:rPr lang="en-US" dirty="0"/>
              <a:t>Stage 5-Acceptance</a:t>
            </a:r>
          </a:p>
          <a:p>
            <a:endParaRPr lang="en-US" dirty="0"/>
          </a:p>
        </p:txBody>
      </p:sp>
      <p:pic>
        <p:nvPicPr>
          <p:cNvPr id="6146" name="Picture 2" descr="C:\Documents and Settings\maurice martinez\Local Settings\Temporary Internet Files\Content.IE5\0KOKOHR4\MC900089430[1].wmf"/>
          <p:cNvPicPr>
            <a:picLocks noChangeAspect="1" noChangeArrowheads="1"/>
          </p:cNvPicPr>
          <p:nvPr/>
        </p:nvPicPr>
        <p:blipFill>
          <a:blip r:embed="rId2" cstate="print"/>
          <a:srcRect/>
          <a:stretch>
            <a:fillRect/>
          </a:stretch>
        </p:blipFill>
        <p:spPr bwMode="auto">
          <a:xfrm>
            <a:off x="4419600" y="1981200"/>
            <a:ext cx="4095676" cy="332734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normAutofit fontScale="90000"/>
          </a:bodyPr>
          <a:lstStyle/>
          <a:p>
            <a:br>
              <a:rPr lang="en-US" sz="4000" b="1" dirty="0"/>
            </a:br>
            <a:br>
              <a:rPr lang="en-US" sz="4000" b="1" dirty="0"/>
            </a:br>
            <a:r>
              <a:rPr lang="en-US" sz="4000" b="1" dirty="0"/>
              <a:t>How to Help your Child through the Stages of Loss and Grief</a:t>
            </a:r>
            <a:br>
              <a:rPr lang="en-US" dirty="0"/>
            </a:br>
            <a:r>
              <a:rPr lang="en-US" dirty="0"/>
              <a:t>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a:t> </a:t>
            </a:r>
          </a:p>
          <a:p>
            <a:r>
              <a:rPr lang="en-US" dirty="0"/>
              <a:t>1. Do not argue with the other parent.</a:t>
            </a:r>
          </a:p>
          <a:p>
            <a:r>
              <a:rPr lang="en-US" dirty="0"/>
              <a:t> </a:t>
            </a:r>
          </a:p>
          <a:p>
            <a:r>
              <a:rPr lang="en-US" dirty="0"/>
              <a:t>2. To the greatest extent possible, keep every other aspect of your child’s life the same and consistent. </a:t>
            </a:r>
          </a:p>
          <a:p>
            <a:r>
              <a:rPr lang="en-US" dirty="0"/>
              <a:t> </a:t>
            </a:r>
          </a:p>
          <a:p>
            <a:r>
              <a:rPr lang="en-US" dirty="0"/>
              <a:t>3. Be on time when you come to pick them up from the other parent’s home. </a:t>
            </a:r>
          </a:p>
          <a:p>
            <a:endParaRPr lang="en-US" dirty="0"/>
          </a:p>
          <a:p>
            <a:r>
              <a:rPr lang="en-US" dirty="0"/>
              <a:t>4. Promote a healthy relationship between your child and the other parent. </a:t>
            </a:r>
          </a:p>
          <a:p>
            <a:endParaRPr lang="en-US" dirty="0"/>
          </a:p>
          <a:p>
            <a:r>
              <a:rPr lang="en-US" dirty="0"/>
              <a:t>5. Take care of yourself. If you take care of yourself then you will model effective habits for your children.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r>
              <a:rPr lang="en-US" sz="3100" b="1" dirty="0"/>
              <a:t>How Divorce Affects Children at different Developmental Stages</a:t>
            </a:r>
            <a:br>
              <a:rPr lang="en-US" dirty="0"/>
            </a:br>
            <a:endParaRPr lang="en-US" dirty="0"/>
          </a:p>
        </p:txBody>
      </p:sp>
      <p:sp>
        <p:nvSpPr>
          <p:cNvPr id="3" name="Content Placeholder 2"/>
          <p:cNvSpPr>
            <a:spLocks noGrp="1"/>
          </p:cNvSpPr>
          <p:nvPr>
            <p:ph idx="1"/>
          </p:nvPr>
        </p:nvSpPr>
        <p:spPr/>
        <p:txBody>
          <a:bodyPr>
            <a:normAutofit/>
          </a:bodyPr>
          <a:lstStyle/>
          <a:p>
            <a:pPr>
              <a:buNone/>
            </a:pPr>
            <a:endParaRPr lang="en-US" dirty="0"/>
          </a:p>
          <a:p>
            <a:r>
              <a:rPr lang="en-US" dirty="0"/>
              <a:t>Infants 0 to 2</a:t>
            </a:r>
          </a:p>
          <a:p>
            <a:r>
              <a:rPr lang="en-US" dirty="0"/>
              <a:t>Toddlers 2 to 3</a:t>
            </a:r>
          </a:p>
          <a:p>
            <a:r>
              <a:rPr lang="en-US" dirty="0"/>
              <a:t>Preschoolers 3 to 5</a:t>
            </a:r>
          </a:p>
          <a:p>
            <a:r>
              <a:rPr lang="en-US" dirty="0"/>
              <a:t>School Age 6 to 10</a:t>
            </a:r>
          </a:p>
          <a:p>
            <a:r>
              <a:rPr lang="en-US" dirty="0"/>
              <a:t>Teens 11 to 14</a:t>
            </a:r>
          </a:p>
          <a:p>
            <a:r>
              <a:rPr lang="en-US" dirty="0"/>
              <a:t>Older Teens 15 to 18</a:t>
            </a:r>
          </a:p>
          <a:p>
            <a:endParaRPr lang="en-US" dirty="0"/>
          </a:p>
        </p:txBody>
      </p:sp>
      <p:pic>
        <p:nvPicPr>
          <p:cNvPr id="1027" name="Picture 3" descr="C:\Documents and Settings\maurice martinez\Local Settings\Temporary Internet Files\Content.IE5\0KOKOHR4\MP900448643[1].jpg"/>
          <p:cNvPicPr>
            <a:picLocks noChangeAspect="1" noChangeArrowheads="1"/>
          </p:cNvPicPr>
          <p:nvPr/>
        </p:nvPicPr>
        <p:blipFill>
          <a:blip r:embed="rId2" cstate="print"/>
          <a:srcRect/>
          <a:stretch>
            <a:fillRect/>
          </a:stretch>
        </p:blipFill>
        <p:spPr bwMode="auto">
          <a:xfrm>
            <a:off x="4495800" y="2590800"/>
            <a:ext cx="3530600" cy="26479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676400"/>
          </a:xfrm>
        </p:spPr>
        <p:txBody>
          <a:bodyPr>
            <a:normAutofit fontScale="90000"/>
          </a:bodyPr>
          <a:lstStyle/>
          <a:p>
            <a:r>
              <a:rPr lang="en-US" sz="4000" b="1" dirty="0"/>
              <a:t>Talking to Your Children about the Divorce</a:t>
            </a:r>
            <a:br>
              <a:rPr lang="en-US" dirty="0"/>
            </a:br>
            <a:endParaRPr lang="en-US" dirty="0"/>
          </a:p>
        </p:txBody>
      </p:sp>
      <p:sp>
        <p:nvSpPr>
          <p:cNvPr id="3" name="Content Placeholder 2"/>
          <p:cNvSpPr>
            <a:spLocks noGrp="1"/>
          </p:cNvSpPr>
          <p:nvPr>
            <p:ph idx="1"/>
          </p:nvPr>
        </p:nvSpPr>
        <p:spPr>
          <a:xfrm>
            <a:off x="457200" y="2819400"/>
            <a:ext cx="8229600" cy="3306763"/>
          </a:xfrm>
        </p:spPr>
        <p:txBody>
          <a:bodyPr/>
          <a:lstStyle/>
          <a:p>
            <a:r>
              <a:rPr lang="en-US" dirty="0"/>
              <a:t>The best way for parents to tell their children about the divorce is in a quiet familiar home setting with both parents and all of the children present.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Divorce Guidelines</a:t>
            </a:r>
          </a:p>
        </p:txBody>
      </p:sp>
      <p:sp>
        <p:nvSpPr>
          <p:cNvPr id="3" name="Content Placeholder 2"/>
          <p:cNvSpPr>
            <a:spLocks noGrp="1"/>
          </p:cNvSpPr>
          <p:nvPr>
            <p:ph idx="1"/>
          </p:nvPr>
        </p:nvSpPr>
        <p:spPr/>
        <p:txBody>
          <a:bodyPr>
            <a:normAutofit fontScale="77500" lnSpcReduction="20000"/>
          </a:bodyPr>
          <a:lstStyle/>
          <a:p>
            <a:r>
              <a:rPr lang="en-US" dirty="0"/>
              <a:t>1. Plan what you are going to say before you say it.  </a:t>
            </a:r>
          </a:p>
          <a:p>
            <a:r>
              <a:rPr lang="en-US" dirty="0"/>
              <a:t> </a:t>
            </a:r>
          </a:p>
          <a:p>
            <a:r>
              <a:rPr lang="en-US" dirty="0"/>
              <a:t>2. Make sure that you are in control of your feelings. </a:t>
            </a:r>
          </a:p>
          <a:p>
            <a:endParaRPr lang="en-US" dirty="0"/>
          </a:p>
          <a:p>
            <a:r>
              <a:rPr lang="en-US" dirty="0"/>
              <a:t>3. Make sure that the entire family is present when you break the news about the divorce. </a:t>
            </a:r>
          </a:p>
          <a:p>
            <a:r>
              <a:rPr lang="en-US" dirty="0"/>
              <a:t> </a:t>
            </a:r>
          </a:p>
          <a:p>
            <a:r>
              <a:rPr lang="en-US" dirty="0"/>
              <a:t>4. Make it clear right away that this was a decision that you’ve made. </a:t>
            </a:r>
          </a:p>
          <a:p>
            <a:r>
              <a:rPr lang="en-US" dirty="0"/>
              <a:t> </a:t>
            </a:r>
          </a:p>
          <a:p>
            <a:r>
              <a:rPr lang="en-US" dirty="0"/>
              <a:t>5. Be aware that different children in the group will have different needs and will interpret things differently.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706562"/>
          </a:xfrm>
        </p:spPr>
        <p:txBody>
          <a:bodyPr>
            <a:normAutofit fontScale="90000"/>
          </a:bodyPr>
          <a:lstStyle/>
          <a:p>
            <a:r>
              <a:rPr lang="en-US" b="1" dirty="0"/>
              <a:t>Talking to Children After They Know about the Divorce</a:t>
            </a:r>
            <a:br>
              <a:rPr lang="en-US" dirty="0"/>
            </a:br>
            <a:endParaRPr lang="en-US" dirty="0"/>
          </a:p>
        </p:txBody>
      </p:sp>
      <p:sp>
        <p:nvSpPr>
          <p:cNvPr id="3" name="Content Placeholder 2"/>
          <p:cNvSpPr>
            <a:spLocks noGrp="1"/>
          </p:cNvSpPr>
          <p:nvPr>
            <p:ph idx="1"/>
          </p:nvPr>
        </p:nvSpPr>
        <p:spPr>
          <a:xfrm>
            <a:off x="457200" y="2209800"/>
            <a:ext cx="8229600" cy="3916363"/>
          </a:xfrm>
        </p:spPr>
        <p:txBody>
          <a:bodyPr/>
          <a:lstStyle/>
          <a:p>
            <a:endParaRPr lang="en-US" dirty="0"/>
          </a:p>
          <a:p>
            <a:endParaRPr lang="en-US" dirty="0"/>
          </a:p>
          <a:p>
            <a:r>
              <a:rPr lang="en-US" dirty="0"/>
              <a:t>Even if children have found out about the divorce by overhearing an argument and seeing a family member leave home, it is important to have a formal conversation with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r>
              <a:rPr lang="en-US" b="1" dirty="0"/>
              <a:t>Building Relationships</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C:\Documents and Settings\maurice martinez\Local Settings\Temporary Internet Files\Content.IE5\2ZXSK8DZ\MP900446488[1].jpg"/>
          <p:cNvPicPr>
            <a:picLocks noChangeAspect="1" noChangeArrowheads="1"/>
          </p:cNvPicPr>
          <p:nvPr/>
        </p:nvPicPr>
        <p:blipFill>
          <a:blip r:embed="rId2" cstate="print"/>
          <a:srcRect/>
          <a:stretch>
            <a:fillRect/>
          </a:stretch>
        </p:blipFill>
        <p:spPr bwMode="auto">
          <a:xfrm>
            <a:off x="2286000" y="2362200"/>
            <a:ext cx="4572000" cy="304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447800"/>
          </a:xfrm>
        </p:spPr>
        <p:txBody>
          <a:bodyPr>
            <a:normAutofit/>
          </a:bodyPr>
          <a:lstStyle/>
          <a:p>
            <a:r>
              <a:rPr lang="en-US" b="1" dirty="0"/>
              <a:t>The Genuine Encounter</a:t>
            </a:r>
            <a:br>
              <a:rPr lang="en-US" dirty="0"/>
            </a:br>
            <a:endParaRPr lang="en-US" dirty="0"/>
          </a:p>
        </p:txBody>
      </p:sp>
      <p:sp>
        <p:nvSpPr>
          <p:cNvPr id="3" name="Content Placeholder 2"/>
          <p:cNvSpPr>
            <a:spLocks noGrp="1"/>
          </p:cNvSpPr>
          <p:nvPr>
            <p:ph idx="1"/>
          </p:nvPr>
        </p:nvSpPr>
        <p:spPr>
          <a:xfrm>
            <a:off x="457200" y="1828800"/>
            <a:ext cx="8229600" cy="4297363"/>
          </a:xfrm>
        </p:spPr>
        <p:txBody>
          <a:bodyPr>
            <a:normAutofit lnSpcReduction="10000"/>
          </a:bodyPr>
          <a:lstStyle/>
          <a:p>
            <a:pPr>
              <a:buNone/>
            </a:pPr>
            <a:r>
              <a:rPr lang="en-US" dirty="0"/>
              <a:t> </a:t>
            </a:r>
          </a:p>
          <a:p>
            <a:r>
              <a:rPr lang="en-US" dirty="0"/>
              <a:t>The Genuine Encounter is a technique that parents can use to improve their relationship with their children. The Genuine Encounter was created by Dorothy Briggs. </a:t>
            </a:r>
          </a:p>
          <a:p>
            <a:r>
              <a:rPr lang="en-US" dirty="0"/>
              <a:t>5  to 10 minutes</a:t>
            </a:r>
          </a:p>
          <a:p>
            <a:r>
              <a:rPr lang="en-US" dirty="0"/>
              <a:t>Child Leads</a:t>
            </a:r>
          </a:p>
          <a:p>
            <a:r>
              <a:rPr lang="en-US" dirty="0"/>
              <a:t>Meet Emotional Needs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PRIDE Play Skills</a:t>
            </a:r>
          </a:p>
        </p:txBody>
      </p:sp>
      <p:sp>
        <p:nvSpPr>
          <p:cNvPr id="3" name="Content Placeholder 2"/>
          <p:cNvSpPr>
            <a:spLocks noGrp="1"/>
          </p:cNvSpPr>
          <p:nvPr>
            <p:ph idx="1"/>
          </p:nvPr>
        </p:nvSpPr>
        <p:spPr>
          <a:xfrm>
            <a:off x="457200" y="2286000"/>
            <a:ext cx="8229600" cy="3840163"/>
          </a:xfrm>
        </p:spPr>
        <p:txBody>
          <a:bodyPr/>
          <a:lstStyle/>
          <a:p>
            <a:r>
              <a:rPr lang="en-US" dirty="0"/>
              <a:t>The PRIDE Skills are a set of simple guidelines, presented by US Davis CAARE Center, that will help you to have positive interactions with your child and build a positive connection. These play skills are based on behavioral therapy and were presented by Dr. Sheila </a:t>
            </a:r>
            <a:r>
              <a:rPr lang="en-US" dirty="0" err="1"/>
              <a:t>Eyeberg</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PRIDE Skills</a:t>
            </a:r>
          </a:p>
        </p:txBody>
      </p:sp>
      <p:sp>
        <p:nvSpPr>
          <p:cNvPr id="3" name="Content Placeholder 2"/>
          <p:cNvSpPr>
            <a:spLocks noGrp="1"/>
          </p:cNvSpPr>
          <p:nvPr>
            <p:ph idx="1"/>
          </p:nvPr>
        </p:nvSpPr>
        <p:spPr>
          <a:xfrm>
            <a:off x="457200" y="2286000"/>
            <a:ext cx="8229600" cy="3840163"/>
          </a:xfrm>
        </p:spPr>
        <p:txBody>
          <a:bodyPr/>
          <a:lstStyle/>
          <a:p>
            <a:r>
              <a:rPr lang="en-US" dirty="0"/>
              <a:t>5 to 10 minutes each day</a:t>
            </a:r>
          </a:p>
          <a:p>
            <a:r>
              <a:rPr lang="en-US" dirty="0"/>
              <a:t>Child leads play session</a:t>
            </a:r>
          </a:p>
          <a:p>
            <a:r>
              <a:rPr lang="en-US" dirty="0"/>
              <a:t>Shows your child that you are interested in what he/she likes</a:t>
            </a:r>
          </a:p>
          <a:p>
            <a:r>
              <a:rPr lang="en-US" dirty="0"/>
              <a:t>Help your child to develop key learning skills</a:t>
            </a:r>
          </a:p>
          <a:p>
            <a:r>
              <a:rPr lang="en-US" dirty="0"/>
              <a:t>Encourages your child toward self discipline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Promoting Healthy Relationships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a:t>Promote A Healthy Relationship Between Your Child and the Other Parent</a:t>
            </a:r>
            <a:endParaRPr lang="en-US" dirty="0"/>
          </a:p>
          <a:p>
            <a:r>
              <a:rPr lang="en-US" dirty="0"/>
              <a:t>Remember that your children are not divorcing the other parent. Therefore, they should not be allowed to have and further develop a positive relationship with the other parent.</a:t>
            </a:r>
          </a:p>
          <a:p>
            <a:endParaRPr lang="en-US" dirty="0"/>
          </a:p>
          <a:p>
            <a:r>
              <a:rPr lang="en-US" dirty="0"/>
              <a:t> </a:t>
            </a:r>
            <a:r>
              <a:rPr lang="en-US" b="1" dirty="0"/>
              <a:t>Step Parenting</a:t>
            </a:r>
            <a:endParaRPr lang="en-US" dirty="0"/>
          </a:p>
          <a:p>
            <a:r>
              <a:rPr lang="en-US" dirty="0"/>
              <a:t>Parents may have concerns about dating after a divorce. Wanting to find someone to love after a divorce or separation is most natural. However, one must be aware of the emotional risks on children. If you have decided to start dating again please be cautious in regards to your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Why Children Misbehave</a:t>
            </a:r>
            <a:br>
              <a:rPr lang="en-US" dirty="0"/>
            </a:br>
            <a:r>
              <a:rPr lang="en-US" dirty="0"/>
              <a:t>.</a:t>
            </a:r>
          </a:p>
        </p:txBody>
      </p:sp>
      <p:sp>
        <p:nvSpPr>
          <p:cNvPr id="3" name="Content Placeholder 2"/>
          <p:cNvSpPr>
            <a:spLocks noGrp="1"/>
          </p:cNvSpPr>
          <p:nvPr>
            <p:ph idx="1"/>
          </p:nvPr>
        </p:nvSpPr>
        <p:spPr>
          <a:xfrm>
            <a:off x="457200" y="1981200"/>
            <a:ext cx="8229600" cy="4144963"/>
          </a:xfrm>
        </p:spPr>
        <p:txBody>
          <a:bodyPr/>
          <a:lstStyle/>
          <a:p>
            <a:r>
              <a:rPr lang="en-US" dirty="0"/>
              <a:t>Children misbehave for a variety of reasons</a:t>
            </a:r>
          </a:p>
          <a:p>
            <a:endParaRPr lang="en-US" dirty="0"/>
          </a:p>
          <a:p>
            <a:r>
              <a:rPr lang="en-US" dirty="0"/>
              <a:t>Children DO NOT misbehave because they are “rude” or “just want to be bad”.</a:t>
            </a:r>
          </a:p>
        </p:txBody>
      </p:sp>
      <p:pic>
        <p:nvPicPr>
          <p:cNvPr id="7171" name="Picture 3" descr="C:\Documents and Settings\maurice martinez\Local Settings\Temporary Internet Files\Content.IE5\OPM2C54H\MP900448580[1].jpg"/>
          <p:cNvPicPr>
            <a:picLocks noChangeAspect="1" noChangeArrowheads="1"/>
          </p:cNvPicPr>
          <p:nvPr/>
        </p:nvPicPr>
        <p:blipFill>
          <a:blip r:embed="rId2" cstate="print"/>
          <a:srcRect/>
          <a:stretch>
            <a:fillRect/>
          </a:stretch>
        </p:blipFill>
        <p:spPr bwMode="auto">
          <a:xfrm>
            <a:off x="685800" y="4191000"/>
            <a:ext cx="3276600" cy="21844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219200"/>
          </a:xfrm>
        </p:spPr>
        <p:txBody>
          <a:bodyPr>
            <a:normAutofit fontScale="90000"/>
          </a:bodyPr>
          <a:lstStyle/>
          <a:p>
            <a:r>
              <a:rPr lang="en-US" b="1" dirty="0"/>
              <a:t>Providing Discipline</a:t>
            </a:r>
            <a:br>
              <a:rPr lang="en-US" dirty="0"/>
            </a:br>
            <a:endParaRPr lang="en-US" dirty="0"/>
          </a:p>
        </p:txBody>
      </p:sp>
      <p:sp>
        <p:nvSpPr>
          <p:cNvPr id="3" name="Content Placeholder 2"/>
          <p:cNvSpPr>
            <a:spLocks noGrp="1"/>
          </p:cNvSpPr>
          <p:nvPr>
            <p:ph idx="1"/>
          </p:nvPr>
        </p:nvSpPr>
        <p:spPr>
          <a:xfrm>
            <a:off x="457200" y="1981200"/>
            <a:ext cx="8229600" cy="4144963"/>
          </a:xfrm>
        </p:spPr>
        <p:txBody>
          <a:bodyPr/>
          <a:lstStyle/>
          <a:p>
            <a:pPr>
              <a:buNone/>
            </a:pPr>
            <a:endParaRPr lang="en-US" dirty="0"/>
          </a:p>
          <a:p>
            <a:r>
              <a:rPr lang="en-US" dirty="0"/>
              <a:t>Contrary to what people may believe, children love rules, guidance and discipline. When you provide discipline for your child you are sending him that message that you care.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a:t>
            </a:r>
          </a:p>
        </p:txBody>
      </p:sp>
      <p:sp>
        <p:nvSpPr>
          <p:cNvPr id="3" name="Content Placeholder 2"/>
          <p:cNvSpPr>
            <a:spLocks noGrp="1"/>
          </p:cNvSpPr>
          <p:nvPr>
            <p:ph idx="1"/>
          </p:nvPr>
        </p:nvSpPr>
        <p:spPr>
          <a:xfrm>
            <a:off x="457200" y="1600200"/>
            <a:ext cx="8305800" cy="4525963"/>
          </a:xfrm>
        </p:spPr>
        <p:txBody>
          <a:bodyPr>
            <a:normAutofit fontScale="85000" lnSpcReduction="20000"/>
          </a:bodyPr>
          <a:lstStyle/>
          <a:p>
            <a:endParaRPr lang="en-US" b="1" dirty="0"/>
          </a:p>
          <a:p>
            <a:r>
              <a:rPr lang="en-US" sz="2800" b="1" dirty="0"/>
              <a:t>Family Dinner</a:t>
            </a:r>
          </a:p>
          <a:p>
            <a:r>
              <a:rPr lang="en-US" sz="2800" b="1" dirty="0"/>
              <a:t>Encouraging Positive Behaviors</a:t>
            </a:r>
            <a:endParaRPr lang="en-US" sz="2800" dirty="0"/>
          </a:p>
          <a:p>
            <a:r>
              <a:rPr lang="en-US" sz="2800" b="1" dirty="0"/>
              <a:t>Offer Praise</a:t>
            </a:r>
            <a:endParaRPr lang="en-US" sz="2800" dirty="0"/>
          </a:p>
          <a:p>
            <a:r>
              <a:rPr lang="en-US" sz="2800" b="1" dirty="0"/>
              <a:t>Eliminating Constructive Criticism</a:t>
            </a:r>
            <a:endParaRPr lang="en-US" sz="2800" dirty="0"/>
          </a:p>
          <a:p>
            <a:r>
              <a:rPr lang="en-US" sz="2800" b="1" dirty="0"/>
              <a:t>Role Model appropriate behaviors for your child</a:t>
            </a:r>
            <a:r>
              <a:rPr lang="en-US" sz="2800" dirty="0"/>
              <a:t> </a:t>
            </a:r>
          </a:p>
          <a:p>
            <a:r>
              <a:rPr lang="en-US" sz="2800" b="1" dirty="0"/>
              <a:t>Reduce Conflict in your Home</a:t>
            </a:r>
            <a:endParaRPr lang="en-US" sz="2800" dirty="0"/>
          </a:p>
          <a:p>
            <a:r>
              <a:rPr lang="en-US" b="1" dirty="0"/>
              <a:t>Provide Consistency </a:t>
            </a:r>
            <a:endParaRPr lang="en-US" dirty="0"/>
          </a:p>
          <a:p>
            <a:r>
              <a:rPr lang="en-US" b="1" dirty="0"/>
              <a:t>Control Your Resources</a:t>
            </a:r>
            <a:endParaRPr lang="en-US" dirty="0"/>
          </a:p>
          <a:p>
            <a:r>
              <a:rPr lang="en-US" b="1" dirty="0"/>
              <a:t>Focus on Positive Behaviors</a:t>
            </a:r>
          </a:p>
          <a:p>
            <a:r>
              <a:rPr lang="en-US" b="1" dirty="0"/>
              <a:t>Know the 5 Positive Parenting Rules</a:t>
            </a:r>
            <a:endParaRPr lang="en-US"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5 Positive Parenting Rules</a:t>
            </a:r>
          </a:p>
        </p:txBody>
      </p:sp>
      <p:sp>
        <p:nvSpPr>
          <p:cNvPr id="3" name="Content Placeholder 2"/>
          <p:cNvSpPr>
            <a:spLocks noGrp="1"/>
          </p:cNvSpPr>
          <p:nvPr>
            <p:ph idx="1"/>
          </p:nvPr>
        </p:nvSpPr>
        <p:spPr/>
        <p:txBody>
          <a:bodyPr>
            <a:normAutofit/>
          </a:bodyPr>
          <a:lstStyle/>
          <a:p>
            <a:r>
              <a:rPr lang="en-US" b="1" i="1" dirty="0"/>
              <a:t>Rule 1</a:t>
            </a:r>
            <a:r>
              <a:rPr lang="en-US" i="1" dirty="0"/>
              <a:t>: Clearly explain your expectations to your children. </a:t>
            </a:r>
            <a:endParaRPr lang="en-US" dirty="0"/>
          </a:p>
          <a:p>
            <a:r>
              <a:rPr lang="en-US" b="1" i="1" dirty="0"/>
              <a:t>Rule 2</a:t>
            </a:r>
            <a:r>
              <a:rPr lang="en-US" i="1" dirty="0"/>
              <a:t>: Ignore inconsequential behaviors.</a:t>
            </a:r>
            <a:r>
              <a:rPr lang="en-US" dirty="0"/>
              <a:t> </a:t>
            </a:r>
          </a:p>
          <a:p>
            <a:r>
              <a:rPr lang="en-US" b="1" i="1" dirty="0"/>
              <a:t>Rule 3:</a:t>
            </a:r>
            <a:r>
              <a:rPr lang="en-US" i="1" dirty="0"/>
              <a:t> Selectively reinforce appropriate behaviors</a:t>
            </a:r>
            <a:r>
              <a:rPr lang="en-US" dirty="0"/>
              <a:t>.</a:t>
            </a:r>
          </a:p>
          <a:p>
            <a:r>
              <a:rPr lang="en-US" b="1" i="1" dirty="0"/>
              <a:t>Rule 4</a:t>
            </a:r>
            <a:r>
              <a:rPr lang="en-US" i="1" dirty="0"/>
              <a:t>: Stop then redirect inappropriate behavior.</a:t>
            </a:r>
            <a:r>
              <a:rPr lang="en-US" dirty="0"/>
              <a:t> </a:t>
            </a:r>
          </a:p>
          <a:p>
            <a:r>
              <a:rPr lang="en-US" b="1" i="1" dirty="0"/>
              <a:t>Rule 5</a:t>
            </a:r>
            <a:r>
              <a:rPr lang="en-US" i="1" dirty="0"/>
              <a:t>: Stay close to your children.</a:t>
            </a:r>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Seek Professional Help</a:t>
            </a:r>
            <a:br>
              <a:rPr lang="en-US" dirty="0"/>
            </a:br>
            <a:endParaRPr lang="en-US" dirty="0"/>
          </a:p>
        </p:txBody>
      </p:sp>
      <p:sp>
        <p:nvSpPr>
          <p:cNvPr id="3" name="Content Placeholder 2"/>
          <p:cNvSpPr>
            <a:spLocks noGrp="1"/>
          </p:cNvSpPr>
          <p:nvPr>
            <p:ph idx="1"/>
          </p:nvPr>
        </p:nvSpPr>
        <p:spPr>
          <a:xfrm>
            <a:off x="381000" y="1752600"/>
            <a:ext cx="8229600" cy="4525963"/>
          </a:xfrm>
        </p:spPr>
        <p:txBody>
          <a:bodyPr>
            <a:normAutofit fontScale="85000" lnSpcReduction="20000"/>
          </a:bodyPr>
          <a:lstStyle/>
          <a:p>
            <a:r>
              <a:rPr lang="en-US" dirty="0"/>
              <a:t>Sometimes it may be difficult for a parent to provide discipline for a child. You may find yourself, constantly punishing or arguing with your child. Maybe your child’s school is calling you on a regular basis to make complaints. Sometimes it may be that your child is outright non-compliant and disrespectful. Parents in this situation may begin to provide harsh punishments or give up on discipline altogether.  If you are in a situation where you feel as though you are losing control, please reach out for professional help. The earlier you seek help, the more likely the intervention is to work.</a:t>
            </a:r>
          </a:p>
          <a:p>
            <a:endParaRPr lang="en-US" dirty="0"/>
          </a:p>
        </p:txBody>
      </p:sp>
      <p:sp>
        <p:nvSpPr>
          <p:cNvPr id="4" name="Rectangle 3"/>
          <p:cNvSpPr/>
          <p:nvPr/>
        </p:nvSpPr>
        <p:spPr>
          <a:xfrm>
            <a:off x="3657600" y="914400"/>
            <a:ext cx="2348272" cy="369332"/>
          </a:xfrm>
          <a:prstGeom prst="rect">
            <a:avLst/>
          </a:prstGeom>
        </p:spPr>
        <p:txBody>
          <a:bodyPr wrap="none">
            <a:spAutoFit/>
          </a:bodyPr>
          <a:lstStyle/>
          <a:p>
            <a:r>
              <a:rPr lang="en-US" b="1" dirty="0"/>
              <a:t>Seek Professional Help</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fontScale="90000"/>
          </a:bodyPr>
          <a:lstStyle/>
          <a:p>
            <a:br>
              <a:rPr lang="en-US" dirty="0"/>
            </a:br>
            <a:endParaRPr lang="en-US" dirty="0"/>
          </a:p>
        </p:txBody>
      </p:sp>
      <p:sp>
        <p:nvSpPr>
          <p:cNvPr id="3" name="Content Placeholder 2"/>
          <p:cNvSpPr>
            <a:spLocks noGrp="1"/>
          </p:cNvSpPr>
          <p:nvPr>
            <p:ph idx="1"/>
          </p:nvPr>
        </p:nvSpPr>
        <p:spPr>
          <a:xfrm>
            <a:off x="457200" y="838200"/>
            <a:ext cx="8305800" cy="5562600"/>
          </a:xfrm>
        </p:spPr>
        <p:txBody>
          <a:bodyPr>
            <a:normAutofit/>
          </a:bodyPr>
          <a:lstStyle/>
          <a:p>
            <a:pPr>
              <a:buNone/>
            </a:pPr>
            <a:r>
              <a:rPr lang="en-US" dirty="0"/>
              <a:t>     	       </a:t>
            </a:r>
            <a:r>
              <a:rPr lang="en-US" sz="4400" dirty="0"/>
              <a:t>CONFLICT RESOLUTION</a:t>
            </a:r>
          </a:p>
        </p:txBody>
      </p:sp>
      <p:pic>
        <p:nvPicPr>
          <p:cNvPr id="8194" name="Picture 2" descr="C:\Documents and Settings\maurice martinez\Local Settings\Temporary Internet Files\Content.IE5\FQ4NOP0B\MP900341466[1].jpg"/>
          <p:cNvPicPr>
            <a:picLocks noChangeAspect="1" noChangeArrowheads="1"/>
          </p:cNvPicPr>
          <p:nvPr/>
        </p:nvPicPr>
        <p:blipFill>
          <a:blip r:embed="rId2" cstate="print"/>
          <a:srcRect/>
          <a:stretch>
            <a:fillRect/>
          </a:stretch>
        </p:blipFill>
        <p:spPr bwMode="auto">
          <a:xfrm>
            <a:off x="3048000" y="1600200"/>
            <a:ext cx="3438144" cy="481982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normAutofit fontScale="90000"/>
          </a:bodyPr>
          <a:lstStyle/>
          <a:p>
            <a:br>
              <a:rPr lang="en-US" b="1" dirty="0"/>
            </a:br>
            <a:r>
              <a:rPr lang="en-US" b="1" dirty="0"/>
              <a:t>Conflict Resolution</a:t>
            </a:r>
            <a:br>
              <a:rPr lang="en-US" b="1" dirty="0"/>
            </a:b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a:t>Here are some ideas you can use when talking to the other parent:</a:t>
            </a:r>
          </a:p>
          <a:p>
            <a:r>
              <a:rPr lang="en-US" dirty="0"/>
              <a:t> </a:t>
            </a:r>
          </a:p>
          <a:p>
            <a:pPr lvl="0"/>
            <a:r>
              <a:rPr lang="en-US" b="1" dirty="0"/>
              <a:t>Use “I” statements</a:t>
            </a:r>
            <a:r>
              <a:rPr lang="en-US" dirty="0"/>
              <a:t>. </a:t>
            </a:r>
          </a:p>
          <a:p>
            <a:pPr lvl="0"/>
            <a:r>
              <a:rPr lang="en-US" b="1" dirty="0"/>
              <a:t>Avoid words that are obsolete</a:t>
            </a:r>
            <a:endParaRPr lang="en-US" dirty="0"/>
          </a:p>
          <a:p>
            <a:pPr lvl="0"/>
            <a:r>
              <a:rPr lang="en-US" b="1" dirty="0"/>
              <a:t>Let the other parent know how their actions affected</a:t>
            </a:r>
            <a:endParaRPr lang="en-US" dirty="0"/>
          </a:p>
          <a:p>
            <a:pPr lvl="0"/>
            <a:r>
              <a:rPr lang="en-US" b="1" dirty="0"/>
              <a:t>Be aware of non-verbal behaviors</a:t>
            </a:r>
            <a:endParaRPr lang="en-US" dirty="0"/>
          </a:p>
          <a:p>
            <a:pPr lvl="0"/>
            <a:r>
              <a:rPr lang="en-US" b="1" dirty="0"/>
              <a:t>Focus in the current issue</a:t>
            </a:r>
            <a:r>
              <a:rPr lang="en-US" dirty="0"/>
              <a:t>. </a:t>
            </a:r>
          </a:p>
          <a:p>
            <a:pPr lvl="0"/>
            <a:r>
              <a:rPr lang="en-US" b="1" dirty="0"/>
              <a:t>Focus on a solution.</a:t>
            </a:r>
            <a:r>
              <a:rPr lang="en-US" dirty="0"/>
              <a:t> </a:t>
            </a:r>
          </a:p>
          <a:p>
            <a:r>
              <a:rPr lang="en-US" b="1" dirty="0"/>
              <a:t>Focus on a win-win solution.</a:t>
            </a:r>
            <a:r>
              <a:rPr lang="en-US"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295400"/>
          </a:xfrm>
        </p:spPr>
        <p:txBody>
          <a:bodyPr>
            <a:normAutofit fontScale="90000"/>
          </a:bodyPr>
          <a:lstStyle/>
          <a:p>
            <a:r>
              <a:rPr lang="en-US" b="1" dirty="0"/>
              <a:t>DOMESTIC VIOLENCE</a:t>
            </a:r>
            <a:br>
              <a:rPr lang="en-US" dirty="0"/>
            </a:br>
            <a:endParaRPr lang="en-US" dirty="0"/>
          </a:p>
        </p:txBody>
      </p:sp>
      <p:sp>
        <p:nvSpPr>
          <p:cNvPr id="3" name="Content Placeholder 2"/>
          <p:cNvSpPr>
            <a:spLocks noGrp="1"/>
          </p:cNvSpPr>
          <p:nvPr>
            <p:ph idx="1"/>
          </p:nvPr>
        </p:nvSpPr>
        <p:spPr>
          <a:xfrm>
            <a:off x="457200" y="2286000"/>
            <a:ext cx="8229600" cy="3840163"/>
          </a:xfrm>
        </p:spPr>
        <p:txBody>
          <a:bodyPr>
            <a:normAutofit/>
          </a:bodyPr>
          <a:lstStyle/>
          <a:p>
            <a:r>
              <a:rPr lang="en-US" b="1" dirty="0"/>
              <a:t>What is Domestic Violence?</a:t>
            </a:r>
          </a:p>
          <a:p>
            <a:r>
              <a:rPr lang="en-US" dirty="0"/>
              <a:t>Domestic violence, also referred to as intimate partner violence includes a pattern of behaviors that is used by one partner to obtain or retain power over the other partner.  </a:t>
            </a:r>
          </a:p>
          <a:p>
            <a:r>
              <a:rPr lang="en-US" dirty="0"/>
              <a:t>Domestic violence can be physical abuse, sexual abuse, or emotional abuse.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427038"/>
          </a:xfrm>
        </p:spPr>
        <p:txBody>
          <a:bodyPr>
            <a:normAutofit fontScale="90000"/>
          </a:bodyPr>
          <a:lstStyle/>
          <a:p>
            <a:r>
              <a:rPr lang="en-US" sz="4000" b="1" dirty="0"/>
              <a:t>Coping with a Divorce and/or Separation</a:t>
            </a:r>
            <a:br>
              <a:rPr lang="en-US" dirty="0"/>
            </a:br>
            <a:endParaRPr lang="en-US" dirty="0"/>
          </a:p>
        </p:txBody>
      </p:sp>
      <p:sp>
        <p:nvSpPr>
          <p:cNvPr id="3" name="Content Placeholder 2"/>
          <p:cNvSpPr>
            <a:spLocks noGrp="1"/>
          </p:cNvSpPr>
          <p:nvPr>
            <p:ph idx="1"/>
          </p:nvPr>
        </p:nvSpPr>
        <p:spPr>
          <a:xfrm>
            <a:off x="457200" y="1371600"/>
            <a:ext cx="8229600" cy="4754563"/>
          </a:xfrm>
        </p:spPr>
        <p:txBody>
          <a:bodyPr>
            <a:noAutofit/>
          </a:bodyPr>
          <a:lstStyle/>
          <a:p>
            <a:pPr>
              <a:buNone/>
            </a:pPr>
            <a:endParaRPr lang="en-US" sz="2000" dirty="0"/>
          </a:p>
          <a:p>
            <a:r>
              <a:rPr lang="en-US" sz="2000" b="1" dirty="0"/>
              <a:t>Learn the Stages of loss and Greif</a:t>
            </a:r>
            <a:endParaRPr lang="en-US" sz="2000" dirty="0"/>
          </a:p>
          <a:p>
            <a:r>
              <a:rPr lang="en-US" sz="2000" b="1" dirty="0"/>
              <a:t>Who is your Support Team?</a:t>
            </a:r>
            <a:endParaRPr lang="en-US" sz="2000" dirty="0"/>
          </a:p>
          <a:p>
            <a:r>
              <a:rPr lang="en-US" sz="2000" b="1" dirty="0"/>
              <a:t>Take a Time Out</a:t>
            </a:r>
            <a:r>
              <a:rPr lang="en-US" sz="2000" dirty="0"/>
              <a:t> </a:t>
            </a:r>
          </a:p>
          <a:p>
            <a:r>
              <a:rPr lang="en-US" sz="2000" b="1" dirty="0"/>
              <a:t>Read a Good Book</a:t>
            </a:r>
            <a:r>
              <a:rPr lang="en-US" sz="2000" dirty="0"/>
              <a:t> </a:t>
            </a:r>
          </a:p>
          <a:p>
            <a:r>
              <a:rPr lang="en-US" sz="2000" b="1" dirty="0"/>
              <a:t>Enjoy a Cup of Tea</a:t>
            </a:r>
            <a:r>
              <a:rPr lang="en-US" sz="2000" dirty="0"/>
              <a:t> </a:t>
            </a:r>
          </a:p>
          <a:p>
            <a:r>
              <a:rPr lang="en-US" sz="2000" b="1" dirty="0"/>
              <a:t>Go to a Massage Parlor</a:t>
            </a:r>
            <a:endParaRPr lang="en-US" sz="2000" dirty="0"/>
          </a:p>
          <a:p>
            <a:r>
              <a:rPr lang="en-US" sz="2000" b="1" dirty="0"/>
              <a:t>Get a Pedicure/Manicure</a:t>
            </a:r>
            <a:endParaRPr lang="en-US" sz="2000" dirty="0"/>
          </a:p>
          <a:p>
            <a:r>
              <a:rPr lang="en-US" sz="2000" b="1" dirty="0"/>
              <a:t>Have someone else prepare dinner</a:t>
            </a:r>
            <a:endParaRPr lang="en-US" sz="2000" dirty="0"/>
          </a:p>
          <a:p>
            <a:r>
              <a:rPr lang="en-US" sz="2000" b="1" dirty="0"/>
              <a:t>Take a yoga class</a:t>
            </a:r>
            <a:endParaRPr lang="en-US" sz="2000" dirty="0"/>
          </a:p>
          <a:p>
            <a:r>
              <a:rPr lang="en-US" sz="2000" b="1" dirty="0"/>
              <a:t>Watch your Favorite Movie</a:t>
            </a:r>
            <a:r>
              <a:rPr lang="en-US" sz="2000" dirty="0"/>
              <a:t> </a:t>
            </a:r>
          </a:p>
          <a:p>
            <a:r>
              <a:rPr lang="en-US" sz="2000" b="1" dirty="0"/>
              <a:t>Take on a new Hobby</a:t>
            </a:r>
            <a:endParaRPr lang="en-US" sz="2000" dirty="0"/>
          </a:p>
          <a:p>
            <a:r>
              <a:rPr lang="en-US" sz="2000" b="1" dirty="0"/>
              <a:t>Make it a learning experience</a:t>
            </a:r>
            <a:endParaRPr lang="en-US" sz="2000" dirty="0"/>
          </a:p>
          <a:p>
            <a:r>
              <a:rPr lang="en-US" sz="2000" b="1" dirty="0"/>
              <a:t>See a Therapist/Counselor</a:t>
            </a:r>
            <a:endParaRPr lang="en-US" sz="2000" dirty="0"/>
          </a:p>
        </p:txBody>
      </p:sp>
      <p:pic>
        <p:nvPicPr>
          <p:cNvPr id="3074" name="Picture 2" descr="C:\Documents and Settings\maurice martinez\Local Settings\Temporary Internet Files\Content.IE5\OPM2C54H\MP900446443[1].jpg"/>
          <p:cNvPicPr>
            <a:picLocks noChangeAspect="1" noChangeArrowheads="1"/>
          </p:cNvPicPr>
          <p:nvPr/>
        </p:nvPicPr>
        <p:blipFill>
          <a:blip r:embed="rId2" cstate="print"/>
          <a:srcRect/>
          <a:stretch>
            <a:fillRect/>
          </a:stretch>
        </p:blipFill>
        <p:spPr bwMode="auto">
          <a:xfrm>
            <a:off x="5029200" y="2057400"/>
            <a:ext cx="2595118" cy="38862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GAMES PARENTS PLAY</a:t>
            </a:r>
            <a:endParaRPr lang="en-US" dirty="0"/>
          </a:p>
        </p:txBody>
      </p:sp>
      <p:sp>
        <p:nvSpPr>
          <p:cNvPr id="3" name="Content Placeholder 2"/>
          <p:cNvSpPr>
            <a:spLocks noGrp="1"/>
          </p:cNvSpPr>
          <p:nvPr>
            <p:ph idx="1"/>
          </p:nvPr>
        </p:nvSpPr>
        <p:spPr>
          <a:xfrm>
            <a:off x="914400" y="1600200"/>
            <a:ext cx="7772400" cy="4525963"/>
          </a:xfrm>
        </p:spPr>
        <p:txBody>
          <a:bodyPr>
            <a:normAutofit lnSpcReduction="10000"/>
          </a:bodyPr>
          <a:lstStyle/>
          <a:p>
            <a:r>
              <a:rPr lang="en-US" b="1" dirty="0"/>
              <a:t>The Mailman</a:t>
            </a:r>
            <a:endParaRPr lang="en-US" dirty="0"/>
          </a:p>
          <a:p>
            <a:r>
              <a:rPr lang="en-US" b="1" dirty="0"/>
              <a:t>The Secret Agent</a:t>
            </a:r>
          </a:p>
          <a:p>
            <a:r>
              <a:rPr lang="en-US" b="1" dirty="0"/>
              <a:t>The Hostage</a:t>
            </a:r>
            <a:r>
              <a:rPr lang="en-US" dirty="0"/>
              <a:t> </a:t>
            </a:r>
          </a:p>
          <a:p>
            <a:r>
              <a:rPr lang="en-US" b="1" dirty="0"/>
              <a:t>The Therapist</a:t>
            </a:r>
            <a:endParaRPr lang="en-US" dirty="0"/>
          </a:p>
          <a:p>
            <a:r>
              <a:rPr lang="en-US" b="1" dirty="0"/>
              <a:t>The Negotiator</a:t>
            </a:r>
            <a:endParaRPr lang="en-US" dirty="0"/>
          </a:p>
          <a:p>
            <a:r>
              <a:rPr lang="en-US" b="1" dirty="0"/>
              <a:t>The Best Friend </a:t>
            </a:r>
            <a:r>
              <a:rPr lang="en-US" dirty="0"/>
              <a:t> </a:t>
            </a:r>
          </a:p>
          <a:p>
            <a:r>
              <a:rPr lang="en-US" b="1" dirty="0"/>
              <a:t>The Mailman</a:t>
            </a:r>
            <a:endParaRPr lang="en-US" dirty="0"/>
          </a:p>
          <a:p>
            <a:r>
              <a:rPr lang="en-US" b="1" dirty="0"/>
              <a:t>The Secret Agent</a:t>
            </a:r>
            <a:endParaRPr lang="en-US" dirty="0"/>
          </a:p>
          <a:p>
            <a:endParaRPr lang="en-US" dirty="0"/>
          </a:p>
        </p:txBody>
      </p:sp>
      <p:pic>
        <p:nvPicPr>
          <p:cNvPr id="4098" name="Picture 2" descr="C:\Documents and Settings\maurice martinez\Local Settings\Temporary Internet Files\Content.IE5\FQ4NOP0B\MC900355945[1].wmf"/>
          <p:cNvPicPr>
            <a:picLocks noChangeAspect="1" noChangeArrowheads="1"/>
          </p:cNvPicPr>
          <p:nvPr/>
        </p:nvPicPr>
        <p:blipFill>
          <a:blip r:embed="rId2" cstate="print"/>
          <a:srcRect/>
          <a:stretch>
            <a:fillRect/>
          </a:stretch>
        </p:blipFill>
        <p:spPr bwMode="auto">
          <a:xfrm>
            <a:off x="5105400" y="1828800"/>
            <a:ext cx="2803093" cy="3512890"/>
          </a:xfrm>
          <a:prstGeom prst="rect">
            <a:avLst/>
          </a:prstGeom>
          <a:noFill/>
        </p:spPr>
      </p:pic>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b="1" dirty="0"/>
              <a:t>Some indications of Intimate Partner Violence</a:t>
            </a:r>
            <a:endParaRPr lang="en-US" dirty="0"/>
          </a:p>
        </p:txBody>
      </p:sp>
      <p:sp>
        <p:nvSpPr>
          <p:cNvPr id="3" name="Content Placeholder 2"/>
          <p:cNvSpPr>
            <a:spLocks noGrp="1"/>
          </p:cNvSpPr>
          <p:nvPr>
            <p:ph sz="half" idx="1"/>
          </p:nvPr>
        </p:nvSpPr>
        <p:spPr>
          <a:xfrm>
            <a:off x="304800" y="1828800"/>
            <a:ext cx="4191000" cy="4648200"/>
          </a:xfrm>
        </p:spPr>
        <p:txBody>
          <a:bodyPr>
            <a:normAutofit fontScale="47500" lnSpcReduction="20000"/>
          </a:bodyPr>
          <a:lstStyle/>
          <a:p>
            <a:pPr>
              <a:buNone/>
            </a:pPr>
            <a:endParaRPr lang="en-US" sz="3200" dirty="0"/>
          </a:p>
          <a:p>
            <a:r>
              <a:rPr lang="en-US" sz="3600" dirty="0"/>
              <a:t>⁪</a:t>
            </a:r>
            <a:r>
              <a:rPr lang="en-US" sz="3800" dirty="0"/>
              <a:t>Your partner controls all the resources in the home such as food, money, telephones, television etc.</a:t>
            </a:r>
          </a:p>
          <a:p>
            <a:r>
              <a:rPr lang="en-US" sz="3800" dirty="0"/>
              <a:t>⁪Your partner isolates you from your family and friends and does not allow to work</a:t>
            </a:r>
          </a:p>
          <a:p>
            <a:r>
              <a:rPr lang="en-US" sz="3800" dirty="0"/>
              <a:t>⁪Your partner threats you as though you are an object during sex</a:t>
            </a:r>
          </a:p>
          <a:p>
            <a:r>
              <a:rPr lang="en-US" sz="3800" dirty="0"/>
              <a:t>⁪Your partner requests that you seek permission before agreeing to attend all and any events</a:t>
            </a:r>
          </a:p>
          <a:p>
            <a:r>
              <a:rPr lang="en-US" sz="3800" dirty="0"/>
              <a:t>⁪Your partner requires that you have his/her permission before you have any over or leave the home</a:t>
            </a:r>
          </a:p>
        </p:txBody>
      </p:sp>
      <p:sp>
        <p:nvSpPr>
          <p:cNvPr id="4" name="Content Placeholder 3"/>
          <p:cNvSpPr>
            <a:spLocks noGrp="1"/>
          </p:cNvSpPr>
          <p:nvPr>
            <p:ph sz="half" idx="2"/>
          </p:nvPr>
        </p:nvSpPr>
        <p:spPr>
          <a:xfrm>
            <a:off x="4648200" y="1600200"/>
            <a:ext cx="4267200" cy="4724400"/>
          </a:xfrm>
        </p:spPr>
        <p:txBody>
          <a:bodyPr>
            <a:normAutofit fontScale="47500" lnSpcReduction="20000"/>
          </a:bodyPr>
          <a:lstStyle/>
          <a:p>
            <a:endParaRPr lang="en-US" sz="3800" dirty="0"/>
          </a:p>
          <a:p>
            <a:r>
              <a:rPr lang="en-US" sz="3800" dirty="0"/>
              <a:t>⁪</a:t>
            </a:r>
            <a:r>
              <a:rPr lang="en-US" sz="4200" dirty="0"/>
              <a:t>Your partner has hurt/threatened to hurt, your kids, family, friends, or pets</a:t>
            </a:r>
          </a:p>
          <a:p>
            <a:r>
              <a:rPr lang="en-US" sz="4200" dirty="0"/>
              <a:t>⁪Your partner breaks things and/ or throws when he/she gets angry</a:t>
            </a:r>
          </a:p>
          <a:p>
            <a:r>
              <a:rPr lang="en-US" sz="4200" dirty="0"/>
              <a:t>⁪Your partner frequently insults you in regards to your appearance </a:t>
            </a:r>
          </a:p>
          <a:p>
            <a:r>
              <a:rPr lang="en-US" sz="4200" dirty="0"/>
              <a:t>⁪⁪Your partner accuses you of looking at other people or being too flirty</a:t>
            </a:r>
          </a:p>
          <a:p>
            <a:r>
              <a:rPr lang="en-US" sz="4200" dirty="0"/>
              <a:t>⁪Your partner does things to scare you such as locking you outside at night</a:t>
            </a:r>
          </a:p>
          <a:p>
            <a:r>
              <a:rPr lang="en-US" sz="4200" dirty="0"/>
              <a:t>Your partner constantly corrects you, puts you down, or criticizes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47800"/>
          </a:xfrm>
        </p:spPr>
        <p:txBody>
          <a:bodyPr>
            <a:normAutofit/>
          </a:bodyPr>
          <a:lstStyle/>
          <a:p>
            <a:r>
              <a:rPr lang="en-US" b="1" dirty="0"/>
              <a:t>CHILD ABUSE AND NEGLECT</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dirty="0"/>
          </a:p>
          <a:p>
            <a:r>
              <a:rPr lang="en-US" b="1" dirty="0"/>
              <a:t>Physical Abuse</a:t>
            </a:r>
            <a:endParaRPr lang="en-US" dirty="0"/>
          </a:p>
          <a:p>
            <a:r>
              <a:rPr lang="en-US" dirty="0"/>
              <a:t>Physical abuse is when a child is purposefully injured by another person. </a:t>
            </a:r>
          </a:p>
          <a:p>
            <a:r>
              <a:rPr lang="en-US" b="1" dirty="0"/>
              <a:t>Emotional Abuse</a:t>
            </a:r>
            <a:endParaRPr lang="en-US" dirty="0"/>
          </a:p>
          <a:p>
            <a:r>
              <a:rPr lang="en-US" dirty="0"/>
              <a:t>Emotional abuse is when a child’s social and psychological well being is damaged by the actions of another person</a:t>
            </a:r>
            <a:r>
              <a:rPr lang="en-US"/>
              <a:t>. </a:t>
            </a:r>
            <a:endParaRPr lang="en-US" dirty="0"/>
          </a:p>
          <a:p>
            <a:r>
              <a:rPr lang="en-US" b="1" dirty="0"/>
              <a:t>Sexual Abuse</a:t>
            </a:r>
            <a:endParaRPr lang="en-US" dirty="0"/>
          </a:p>
          <a:p>
            <a:r>
              <a:rPr lang="en-US" dirty="0"/>
              <a:t>Sexual abuse is defined by any contact between a child and adult that is sexual..</a:t>
            </a:r>
          </a:p>
          <a:p>
            <a:r>
              <a:rPr lang="en-US" b="1" dirty="0"/>
              <a:t>Neglect</a:t>
            </a:r>
            <a:endParaRPr lang="en-US" dirty="0"/>
          </a:p>
          <a:p>
            <a:r>
              <a:rPr lang="en-US" dirty="0"/>
              <a:t>Neglect is when a parent or caregiver does not provide food, shelter, clothing, healthcare education and emotional support for a child.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a:t>What Makes a Good Co-Parent?</a:t>
            </a:r>
            <a:br>
              <a:rPr lang="en-US" dirty="0"/>
            </a:br>
            <a:endParaRPr lang="en-US" dirty="0"/>
          </a:p>
        </p:txBody>
      </p:sp>
      <p:sp>
        <p:nvSpPr>
          <p:cNvPr id="3" name="Content Placeholder 2"/>
          <p:cNvSpPr>
            <a:spLocks noGrp="1"/>
          </p:cNvSpPr>
          <p:nvPr>
            <p:ph idx="1"/>
          </p:nvPr>
        </p:nvSpPr>
        <p:spPr>
          <a:xfrm>
            <a:off x="457200" y="1600200"/>
            <a:ext cx="8305800" cy="4525963"/>
          </a:xfrm>
        </p:spPr>
        <p:txBody>
          <a:bodyPr>
            <a:normAutofit fontScale="70000" lnSpcReduction="20000"/>
          </a:bodyPr>
          <a:lstStyle/>
          <a:p>
            <a:pPr lvl="0"/>
            <a:r>
              <a:rPr lang="en-US" dirty="0"/>
              <a:t>make decisions as a team. </a:t>
            </a:r>
          </a:p>
          <a:p>
            <a:pPr lvl="0"/>
            <a:r>
              <a:rPr lang="en-US" dirty="0"/>
              <a:t>put aside their differences for the benefit of their child/children.</a:t>
            </a:r>
          </a:p>
          <a:p>
            <a:pPr lvl="0"/>
            <a:r>
              <a:rPr lang="en-US" dirty="0"/>
              <a:t>do not put their emotional needs above their parental responsibilities</a:t>
            </a:r>
          </a:p>
          <a:p>
            <a:pPr lvl="0"/>
            <a:r>
              <a:rPr lang="en-US" dirty="0"/>
              <a:t>respectful toward each other. </a:t>
            </a:r>
          </a:p>
          <a:p>
            <a:pPr lvl="0"/>
            <a:r>
              <a:rPr lang="en-US" dirty="0"/>
              <a:t>support their child’s relationship with the other parent.</a:t>
            </a:r>
          </a:p>
          <a:p>
            <a:pPr lvl="0"/>
            <a:r>
              <a:rPr lang="en-US" dirty="0"/>
              <a:t>do not use their children as secret agents or as weapons.</a:t>
            </a:r>
          </a:p>
          <a:p>
            <a:pPr lvl="0"/>
            <a:r>
              <a:rPr lang="en-US" dirty="0"/>
              <a:t>share information with each other about their child’s life including activities and education.. </a:t>
            </a:r>
          </a:p>
          <a:p>
            <a:pPr lvl="0"/>
            <a:r>
              <a:rPr lang="en-US" dirty="0"/>
              <a:t>adhere to the parenting plan.</a:t>
            </a:r>
          </a:p>
          <a:p>
            <a:pPr lvl="0"/>
            <a:r>
              <a:rPr lang="en-US" dirty="0"/>
              <a:t>able to compromise when necessary.</a:t>
            </a:r>
          </a:p>
          <a:p>
            <a:pPr lvl="0"/>
            <a:r>
              <a:rPr lang="en-US" dirty="0"/>
              <a:t>set rules and discipline procedures for their child as a team. </a:t>
            </a:r>
          </a:p>
          <a:p>
            <a:pPr lvl="0"/>
            <a:r>
              <a:rPr lang="en-US" dirty="0"/>
              <a:t>let each other know where, and with whom, their child will be at all times.</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Parenting Plan</a:t>
            </a:r>
            <a:br>
              <a:rPr lang="en-US" i="1" dirty="0"/>
            </a:br>
            <a:endParaRPr lang="en-US" dirty="0"/>
          </a:p>
        </p:txBody>
      </p:sp>
      <p:sp>
        <p:nvSpPr>
          <p:cNvPr id="3" name="Content Placeholder 2"/>
          <p:cNvSpPr>
            <a:spLocks noGrp="1"/>
          </p:cNvSpPr>
          <p:nvPr>
            <p:ph idx="1"/>
          </p:nvPr>
        </p:nvSpPr>
        <p:spPr/>
        <p:txBody>
          <a:bodyPr>
            <a:normAutofit lnSpcReduction="10000"/>
          </a:bodyPr>
          <a:lstStyle/>
          <a:p>
            <a:r>
              <a:rPr lang="en-US" dirty="0"/>
              <a:t>A parenting plan is a complete plan that includes a clear and understandable schedule of how the child/children will spend time with each parent. The schedule lists how weekdays, weekends, holidays, birthdays, vacation and other special days will be spent. It also contains who is accountable for school fees and health insurance. The plan also includes how each parent will be in touch with their child/children.</a:t>
            </a:r>
            <a:endParaRPr lang="en-US" i="1" dirty="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371600"/>
          </a:xfrm>
        </p:spPr>
        <p:txBody>
          <a:bodyPr>
            <a:normAutofit fontScale="90000"/>
          </a:bodyPr>
          <a:lstStyle/>
          <a:p>
            <a:r>
              <a:rPr lang="en-US" b="1" dirty="0"/>
              <a:t>LEGAL ASPECTS ABOUT DIVORCE</a:t>
            </a:r>
            <a:br>
              <a:rPr lang="en-US" dirty="0"/>
            </a:br>
            <a:endParaRPr lang="en-US" dirty="0"/>
          </a:p>
        </p:txBody>
      </p:sp>
      <p:sp>
        <p:nvSpPr>
          <p:cNvPr id="3" name="Content Placeholder 2"/>
          <p:cNvSpPr>
            <a:spLocks noGrp="1"/>
          </p:cNvSpPr>
          <p:nvPr>
            <p:ph idx="1"/>
          </p:nvPr>
        </p:nvSpPr>
        <p:spPr>
          <a:xfrm>
            <a:off x="457200" y="2667000"/>
            <a:ext cx="8229600" cy="3459163"/>
          </a:xfrm>
        </p:spPr>
        <p:txBody>
          <a:bodyPr>
            <a:normAutofit lnSpcReduction="10000"/>
          </a:bodyPr>
          <a:lstStyle/>
          <a:p>
            <a:r>
              <a:rPr lang="en-US" b="1" dirty="0"/>
              <a:t>Going to Court </a:t>
            </a:r>
            <a:endParaRPr lang="en-US" dirty="0"/>
          </a:p>
          <a:p>
            <a:r>
              <a:rPr lang="en-US" b="1" dirty="0"/>
              <a:t>Child Support</a:t>
            </a:r>
            <a:endParaRPr lang="en-US" dirty="0"/>
          </a:p>
          <a:p>
            <a:r>
              <a:rPr lang="en-US" b="1" dirty="0"/>
              <a:t>Alimony</a:t>
            </a:r>
          </a:p>
          <a:p>
            <a:r>
              <a:rPr lang="en-US" b="1" dirty="0"/>
              <a:t>Parenting coordination</a:t>
            </a:r>
          </a:p>
          <a:p>
            <a:r>
              <a:rPr lang="en-US" b="1" dirty="0"/>
              <a:t>Mediation</a:t>
            </a:r>
            <a:endParaRPr lang="en-US" dirty="0"/>
          </a:p>
          <a:p>
            <a:pPr>
              <a:buNone/>
            </a:pPr>
            <a:r>
              <a:rPr lang="en-US" dirty="0"/>
              <a:t>                                                           </a:t>
            </a:r>
          </a:p>
        </p:txBody>
      </p:sp>
      <p:pic>
        <p:nvPicPr>
          <p:cNvPr id="5126" name="Picture 6" descr="C:\Documents and Settings\maurice martinez\Local Settings\Temporary Internet Files\Content.IE5\0KOKOHR4\MP900385346[1].jpg"/>
          <p:cNvPicPr>
            <a:picLocks noChangeAspect="1" noChangeArrowheads="1"/>
          </p:cNvPicPr>
          <p:nvPr/>
        </p:nvPicPr>
        <p:blipFill>
          <a:blip r:embed="rId2" cstate="print"/>
          <a:srcRect/>
          <a:stretch>
            <a:fillRect/>
          </a:stretch>
        </p:blipFill>
        <p:spPr bwMode="auto">
          <a:xfrm>
            <a:off x="5257800" y="2667000"/>
            <a:ext cx="2013857" cy="28194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a:t>Mediation vs. Litigation</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25000" lnSpcReduction="20000"/>
          </a:bodyPr>
          <a:lstStyle/>
          <a:p>
            <a:pPr>
              <a:buNone/>
            </a:pPr>
            <a:r>
              <a:rPr lang="en-US" dirty="0"/>
              <a:t>              </a:t>
            </a:r>
            <a:r>
              <a:rPr lang="en-US" sz="9600" dirty="0"/>
              <a:t>MEDIATION 		   LITIGATION</a:t>
            </a:r>
          </a:p>
          <a:p>
            <a:r>
              <a:rPr lang="en-US" sz="5500" dirty="0"/>
              <a:t>Confidential</a:t>
            </a:r>
          </a:p>
          <a:p>
            <a:pPr lvl="8"/>
            <a:r>
              <a:rPr lang="en-US" sz="5500" dirty="0"/>
              <a:t>Public Record</a:t>
            </a:r>
          </a:p>
          <a:p>
            <a:r>
              <a:rPr lang="en-US" sz="5500" dirty="0"/>
              <a:t>Informal</a:t>
            </a:r>
          </a:p>
          <a:p>
            <a:pPr lvl="8"/>
            <a:r>
              <a:rPr lang="en-US" sz="5500" dirty="0"/>
              <a:t>Formal</a:t>
            </a:r>
          </a:p>
          <a:p>
            <a:r>
              <a:rPr lang="en-US" sz="5500" dirty="0"/>
              <a:t>You take the lead</a:t>
            </a:r>
          </a:p>
          <a:p>
            <a:pPr lvl="8"/>
            <a:r>
              <a:rPr lang="en-US" sz="5500" dirty="0"/>
              <a:t>Attorneys lead</a:t>
            </a:r>
          </a:p>
          <a:p>
            <a:r>
              <a:rPr lang="en-US" sz="5500" dirty="0"/>
              <a:t>No witness needed</a:t>
            </a:r>
          </a:p>
          <a:p>
            <a:pPr lvl="8"/>
            <a:r>
              <a:rPr lang="en-US" sz="5500" dirty="0"/>
              <a:t>Usually witnesses</a:t>
            </a:r>
          </a:p>
          <a:p>
            <a:r>
              <a:rPr lang="en-US" sz="5500" dirty="0"/>
              <a:t>Focus on future</a:t>
            </a:r>
          </a:p>
          <a:p>
            <a:pPr lvl="8"/>
            <a:r>
              <a:rPr lang="en-US" sz="5500" dirty="0"/>
              <a:t>Focus on past</a:t>
            </a:r>
          </a:p>
          <a:p>
            <a:r>
              <a:rPr lang="en-US" sz="5500" dirty="0"/>
              <a:t>You decide outcome</a:t>
            </a:r>
          </a:p>
          <a:p>
            <a:pPr lvl="8"/>
            <a:r>
              <a:rPr lang="en-US" sz="5500" dirty="0"/>
              <a:t>Judge decides</a:t>
            </a:r>
          </a:p>
          <a:p>
            <a:r>
              <a:rPr lang="en-US" sz="5500" dirty="0"/>
              <a:t>Less hostility</a:t>
            </a:r>
          </a:p>
          <a:p>
            <a:pPr lvl="8"/>
            <a:r>
              <a:rPr lang="en-US" sz="5500" dirty="0"/>
              <a:t>More hostility</a:t>
            </a:r>
          </a:p>
          <a:p>
            <a:r>
              <a:rPr lang="en-US" sz="5500" dirty="0"/>
              <a:t>Less expensive</a:t>
            </a:r>
          </a:p>
          <a:p>
            <a:pPr lvl="8"/>
            <a:r>
              <a:rPr lang="en-US" sz="5500" dirty="0"/>
              <a:t>Costly</a:t>
            </a:r>
          </a:p>
          <a:p>
            <a:r>
              <a:rPr lang="en-US" sz="5500" dirty="0"/>
              <a:t>Short process</a:t>
            </a:r>
          </a:p>
          <a:p>
            <a:pPr lvl="8"/>
            <a:r>
              <a:rPr lang="en-US" sz="5500" dirty="0"/>
              <a:t>Lengthy process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371600"/>
          </a:xfrm>
        </p:spPr>
        <p:txBody>
          <a:bodyPr>
            <a:normAutofit fontScale="90000"/>
          </a:bodyPr>
          <a:lstStyle/>
          <a:p>
            <a:r>
              <a:rPr lang="en-US" b="1" dirty="0"/>
              <a:t>Mediation Pledge</a:t>
            </a:r>
            <a:br>
              <a:rPr lang="en-US" dirty="0"/>
            </a:br>
            <a:endParaRPr lang="en-US" dirty="0"/>
          </a:p>
        </p:txBody>
      </p:sp>
      <p:sp>
        <p:nvSpPr>
          <p:cNvPr id="3" name="Content Placeholder 2"/>
          <p:cNvSpPr>
            <a:spLocks noGrp="1"/>
          </p:cNvSpPr>
          <p:nvPr>
            <p:ph idx="1"/>
          </p:nvPr>
        </p:nvSpPr>
        <p:spPr>
          <a:xfrm>
            <a:off x="457200" y="2590800"/>
            <a:ext cx="8229600" cy="3535363"/>
          </a:xfrm>
        </p:spPr>
        <p:txBody>
          <a:bodyPr/>
          <a:lstStyle/>
          <a:p>
            <a:r>
              <a:rPr lang="en-US" dirty="0"/>
              <a:t>I pledge to support the use of mediation because it is generally quick, inexpensive, and allows individuals and organizations control in resolving their disagreements.</a:t>
            </a:r>
          </a:p>
          <a:p>
            <a:pPr>
              <a:buNone/>
            </a:pPr>
            <a:r>
              <a:rPr lang="en-US" i="1" dirty="0"/>
              <a:t>			</a:t>
            </a:r>
          </a:p>
          <a:p>
            <a:pPr>
              <a:buNone/>
            </a:pPr>
            <a:r>
              <a:rPr lang="en-US" i="1" dirty="0"/>
              <a:t>			</a:t>
            </a:r>
            <a:r>
              <a:rPr lang="en-US" sz="2400" i="1" dirty="0"/>
              <a:t>Florida Dispute Resolution Center</a:t>
            </a:r>
            <a:endParaRPr lang="en-US" sz="24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fontScale="90000"/>
          </a:bodyPr>
          <a:lstStyle/>
          <a:p>
            <a:r>
              <a:rPr lang="en-US" b="1"/>
              <a:t>REFERENCES</a:t>
            </a:r>
            <a:br>
              <a:rPr lang="en-US"/>
            </a:br>
            <a:endParaRPr lang="en-US" dirty="0"/>
          </a:p>
        </p:txBody>
      </p:sp>
      <p:sp>
        <p:nvSpPr>
          <p:cNvPr id="3" name="Content Placeholder 2"/>
          <p:cNvSpPr>
            <a:spLocks noGrp="1"/>
          </p:cNvSpPr>
          <p:nvPr>
            <p:ph idx="1"/>
          </p:nvPr>
        </p:nvSpPr>
        <p:spPr/>
        <p:txBody>
          <a:bodyPr>
            <a:normAutofit fontScale="77500" lnSpcReduction="20000"/>
          </a:bodyPr>
          <a:lstStyle/>
          <a:p>
            <a:r>
              <a:rPr lang="en-US" dirty="0"/>
              <a:t>Positive Discipline: 2006. Jane Nelson </a:t>
            </a:r>
            <a:r>
              <a:rPr lang="en-US" dirty="0" err="1"/>
              <a:t>Ed.D</a:t>
            </a:r>
            <a:r>
              <a:rPr lang="en-US" dirty="0"/>
              <a:t>. </a:t>
            </a:r>
            <a:r>
              <a:rPr lang="en-US" dirty="0" err="1"/>
              <a:t>Ballantine</a:t>
            </a:r>
            <a:r>
              <a:rPr lang="en-US" dirty="0"/>
              <a:t> Books.</a:t>
            </a:r>
          </a:p>
          <a:p>
            <a:r>
              <a:rPr lang="en-US" dirty="0"/>
              <a:t> </a:t>
            </a:r>
          </a:p>
          <a:p>
            <a:r>
              <a:rPr lang="en-US" dirty="0"/>
              <a:t>PRIDE: Relationship Enhancement Strategies: 2004. </a:t>
            </a:r>
            <a:r>
              <a:rPr lang="en-US" dirty="0" err="1"/>
              <a:t>Eyberg</a:t>
            </a:r>
            <a:r>
              <a:rPr lang="en-US" dirty="0"/>
              <a:t>, S, McNeil, C, &amp; </a:t>
            </a:r>
            <a:r>
              <a:rPr lang="en-US" dirty="0" err="1"/>
              <a:t>Urquiza</a:t>
            </a:r>
            <a:r>
              <a:rPr lang="en-US" dirty="0"/>
              <a:t>. UC Davis CAARE Center.</a:t>
            </a:r>
          </a:p>
          <a:p>
            <a:endParaRPr lang="en-US" dirty="0"/>
          </a:p>
          <a:p>
            <a:r>
              <a:rPr lang="en-US" dirty="0"/>
              <a:t>Special Time: Howard B.J., 2002. Guidelines for special time. </a:t>
            </a:r>
            <a:r>
              <a:rPr lang="en-US" dirty="0" err="1"/>
              <a:t>Jelline</a:t>
            </a:r>
            <a:r>
              <a:rPr lang="en-US" dirty="0"/>
              <a:t>, M., Patel, B., </a:t>
            </a:r>
            <a:r>
              <a:rPr lang="en-US" dirty="0" err="1"/>
              <a:t>Froehlee</a:t>
            </a:r>
            <a:r>
              <a:rPr lang="en-US" dirty="0"/>
              <a:t>, M., eds., Bright Futures in Practice: Mental Health-Volume II. Tool Kit. Arlington, VA: National Center for Education in Maternal and Child Health.</a:t>
            </a:r>
          </a:p>
          <a:p>
            <a:r>
              <a:rPr lang="en-US" dirty="0"/>
              <a:t> </a:t>
            </a:r>
          </a:p>
          <a:p>
            <a:r>
              <a:rPr lang="en-US" dirty="0"/>
              <a:t>The Power of Positive Parenting:1994. Dr. Glenn I Latham. North Logan: P &amp;T Parenting Prescriptions.</a:t>
            </a:r>
          </a:p>
          <a:p>
            <a:pPr>
              <a:buNone/>
            </a:pPr>
            <a:endParaRPr lang="en-US" dirty="0"/>
          </a:p>
          <a:p>
            <a:endParaRPr lang="en-US"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1970</Words>
  <Application>Microsoft Office PowerPoint</Application>
  <PresentationFormat>On-screen Show (4:3)</PresentationFormat>
  <Paragraphs>232</Paragraphs>
  <Slides>33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A Better Divorce Course</vt:lpstr>
      <vt:lpstr>Course Includes</vt:lpstr>
      <vt:lpstr>This Course is NOT </vt:lpstr>
      <vt:lpstr>Children’s Rights In A Divorce  </vt:lpstr>
      <vt:lpstr>The Stages of Loss and Grief </vt:lpstr>
      <vt:lpstr>  How to Help your Child through the Stages of Loss and Grief   </vt:lpstr>
      <vt:lpstr>How Divorce Affects Children at different Developmental Stages </vt:lpstr>
      <vt:lpstr>Talking to Your Children about the Divorce </vt:lpstr>
      <vt:lpstr>Divorce Guidelines</vt:lpstr>
      <vt:lpstr>Talking to Children After They Know about the Divorce </vt:lpstr>
      <vt:lpstr>Building Relationships </vt:lpstr>
      <vt:lpstr>The Genuine Encounter </vt:lpstr>
      <vt:lpstr>The PRIDE Play Skills</vt:lpstr>
      <vt:lpstr>The PRIDE Skills</vt:lpstr>
      <vt:lpstr>Promoting Healthy Relationships</vt:lpstr>
      <vt:lpstr>Why Children Misbehave .</vt:lpstr>
      <vt:lpstr>Providing Discipline </vt:lpstr>
      <vt:lpstr>Best Practices</vt:lpstr>
      <vt:lpstr>The 5 Positive Parenting Rules</vt:lpstr>
      <vt:lpstr>Seek Professional Help </vt:lpstr>
      <vt:lpstr> </vt:lpstr>
      <vt:lpstr> Conflict Resolution  </vt:lpstr>
      <vt:lpstr>DOMESTIC VIOLENCE </vt:lpstr>
      <vt:lpstr>Coping with a Divorce and/or Separation </vt:lpstr>
      <vt:lpstr>THE GAMES PARENTS PLAY</vt:lpstr>
      <vt:lpstr>Some indications of Intimate Partner Violence</vt:lpstr>
      <vt:lpstr>CHILD ABUSE AND NEGLECT </vt:lpstr>
      <vt:lpstr>What Makes a Good Co-Parent? </vt:lpstr>
      <vt:lpstr> Parenting Plan </vt:lpstr>
      <vt:lpstr>LEGAL ASPECTS ABOUT DIVORCE </vt:lpstr>
      <vt:lpstr>Mediation vs. Litigation </vt:lpstr>
      <vt:lpstr>Mediation Pledge </vt:lpstr>
      <vt:lpstr>REFERENCES </vt:lpstr>
    </vt:vector>
  </TitlesOfParts>
  <Company>UNCW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Better Divorce Course</dc:title>
  <dc:creator>maurice martinez</dc:creator>
  <cp:lastModifiedBy>ab cd</cp:lastModifiedBy>
  <cp:revision>95</cp:revision>
  <dcterms:created xsi:type="dcterms:W3CDTF">2013-09-30T16:33:48Z</dcterms:created>
  <dcterms:modified xsi:type="dcterms:W3CDTF">2021-04-27T20:51:08Z</dcterms:modified>
</cp:coreProperties>
</file>